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24" r:id="rId2"/>
    <p:sldId id="413" r:id="rId3"/>
    <p:sldId id="414" r:id="rId4"/>
    <p:sldId id="435" r:id="rId5"/>
    <p:sldId id="415" r:id="rId6"/>
    <p:sldId id="437" r:id="rId7"/>
    <p:sldId id="438" r:id="rId8"/>
    <p:sldId id="439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36" r:id="rId19"/>
    <p:sldId id="434" r:id="rId20"/>
    <p:sldId id="445" r:id="rId21"/>
    <p:sldId id="425" r:id="rId22"/>
    <p:sldId id="426" r:id="rId23"/>
    <p:sldId id="440" r:id="rId24"/>
    <p:sldId id="441" r:id="rId25"/>
    <p:sldId id="442" r:id="rId26"/>
    <p:sldId id="443" r:id="rId27"/>
    <p:sldId id="427" r:id="rId28"/>
    <p:sldId id="446" r:id="rId29"/>
    <p:sldId id="428" r:id="rId30"/>
    <p:sldId id="429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44" r:id="rId39"/>
    <p:sldId id="432" r:id="rId40"/>
    <p:sldId id="43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24A424"/>
    <a:srgbClr val="0F583A"/>
    <a:srgbClr val="73B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/>
    <p:restoredTop sz="94444" autoAdjust="0"/>
  </p:normalViewPr>
  <p:slideViewPr>
    <p:cSldViewPr snapToGrid="0" snapToObjects="1">
      <p:cViewPr>
        <p:scale>
          <a:sx n="67" d="100"/>
          <a:sy n="67" d="100"/>
        </p:scale>
        <p:origin x="1920" y="1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32423-77FD-425B-B2FA-33AC7E397C4F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A3DD0-60ED-4DA1-9988-E1F434548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5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561ECEE-BEE2-4B2B-8E54-3D1F8E17FD00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9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6FBA6B-8F01-47C1-B8F7-06E775388F37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8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21F6A2-6B96-48FE-B2C5-DB242A1CFD97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2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6FD855-8932-4B42-8A11-3AC5588EBB11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Balaji </a:t>
            </a:r>
            <a:r>
              <a:rPr lang="en-US" dirty="0" err="1" smtClean="0"/>
              <a:t>Padmanabhan</a:t>
            </a:r>
            <a:r>
              <a:rPr lang="en-US" dirty="0" smtClean="0"/>
              <a:t> ©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60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E388A3-FA73-4746-9CF5-55B44070AA0A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8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D0CF75-1EEE-4A5E-9F73-B21846836790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5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AE1DCB-8563-45A5-B008-B90A4269995F}" type="datetime1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74EA8F-7663-4AFF-8CDD-BD590DE42EC9}" type="datetime1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006C9-DFB0-44E4-B2E8-3F84C1A871FE}" type="datetime1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E64A0E-A670-41DF-88A0-271422A8DB81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CCCCEB7-C28E-4E00-9755-A2575D7A27D6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4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0F583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ai.ijs.si/eliza/eliza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dirty="0" smtClean="0"/>
              <a:t>AI, Machine Learning and Data Science </a:t>
            </a:r>
            <a:br>
              <a:rPr lang="en-US" altLang="en-US" dirty="0" smtClean="0"/>
            </a:br>
            <a:r>
              <a:rPr lang="en-US" altLang="en-US" dirty="0" smtClean="0"/>
              <a:t>A </a:t>
            </a:r>
            <a:r>
              <a:rPr lang="en-US" altLang="en-US" dirty="0" smtClean="0"/>
              <a:t>Quick Stroll Through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Balaji Padmanabhan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Professor, Information Systems &amp; Decision Sciences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Director, Center for Analytics &amp; Creativity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err="1" smtClean="0"/>
              <a:t>Muma</a:t>
            </a:r>
            <a:r>
              <a:rPr lang="en-US" sz="2400" dirty="0" smtClean="0"/>
              <a:t> College of Business, USF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bp@usf.edu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7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3200" smtClean="0"/>
              <a:t>Motivation 2: Combinatorial optimization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2999"/>
            <a:ext cx="8812306" cy="674594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Some search algorithms </a:t>
            </a:r>
            <a:r>
              <a:rPr lang="en-US" altLang="en-US" sz="2800" b="1" u="sng" dirty="0"/>
              <a:t>cannot be guaranteed</a:t>
            </a:r>
            <a:r>
              <a:rPr lang="en-US" altLang="en-US" sz="2800" dirty="0"/>
              <a:t> to find the “optimal” solution “</a:t>
            </a:r>
            <a:r>
              <a:rPr lang="en-US" altLang="en-US" sz="2800" i="1" dirty="0"/>
              <a:t>in reasonable time</a:t>
            </a:r>
            <a:r>
              <a:rPr lang="en-US" altLang="en-US" sz="2800" dirty="0"/>
              <a:t>”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Traveling Salesman Problem (TSP) is one where the goal is to traverse a list of cities in the shortest time/distance such that all cities are visited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Worst case time is exponential in the number of cities.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What to do in such cases?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Design “special case” solutions that may be guaranteed to find the optimal solution efficiently, For example: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/>
              <a:t>R.E. </a:t>
            </a:r>
            <a:r>
              <a:rPr lang="en-US" altLang="en-US" sz="2000" dirty="0" err="1"/>
              <a:t>Burkard</a:t>
            </a:r>
            <a:r>
              <a:rPr lang="en-US" altLang="en-US" sz="2000" dirty="0"/>
              <a:t>, V.G. </a:t>
            </a:r>
            <a:r>
              <a:rPr lang="en-US" altLang="en-US" sz="2000" dirty="0" err="1"/>
              <a:t>Deineko</a:t>
            </a:r>
            <a:r>
              <a:rPr lang="en-US" altLang="en-US" sz="2000" dirty="0"/>
              <a:t>, R. van Dal, J.A.A. van der </a:t>
            </a:r>
            <a:r>
              <a:rPr lang="en-US" altLang="en-US" sz="2000" dirty="0" err="1"/>
              <a:t>Veen</a:t>
            </a:r>
            <a:r>
              <a:rPr lang="en-US" altLang="en-US" sz="2000" dirty="0"/>
              <a:t> and G.J. </a:t>
            </a:r>
            <a:r>
              <a:rPr lang="en-US" altLang="en-US" sz="2000" dirty="0" err="1"/>
              <a:t>Woeginger</a:t>
            </a:r>
            <a:r>
              <a:rPr lang="en-US" altLang="en-US" sz="2000" dirty="0"/>
              <a:t>, Well-solvable special cases of the traveling salesman problem: a survey, </a:t>
            </a:r>
            <a:r>
              <a:rPr lang="en-US" altLang="en-US" sz="2000" i="1" dirty="0"/>
              <a:t>SIAM Rev.</a:t>
            </a:r>
            <a:r>
              <a:rPr lang="en-US" altLang="en-US" sz="2000" dirty="0"/>
              <a:t> </a:t>
            </a:r>
            <a:r>
              <a:rPr lang="en-US" altLang="en-US" sz="2000" b="1" dirty="0"/>
              <a:t>40</a:t>
            </a:r>
            <a:r>
              <a:rPr lang="en-US" altLang="en-US" sz="2000" dirty="0"/>
              <a:t> (1998) (3), pp. 496–546. 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981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3200" smtClean="0"/>
              <a:t>Motivation 2: Combinatorial optimization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534400" cy="49831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What to do in such cases?</a:t>
            </a:r>
          </a:p>
          <a:p>
            <a:pPr eaLnBrk="1" hangingPunct="1">
              <a:buFontTx/>
              <a:buNone/>
            </a:pPr>
            <a:endParaRPr lang="en-US" altLang="en-US" sz="2800" dirty="0"/>
          </a:p>
          <a:p>
            <a:pPr lvl="1" eaLnBrk="1" hangingPunct="1"/>
            <a:r>
              <a:rPr lang="en-US" altLang="en-US" sz="2400" dirty="0">
                <a:ea typeface="Arial" charset="0"/>
                <a:cs typeface="Arial" charset="0"/>
                <a:sym typeface="Symbol" charset="2"/>
              </a:rPr>
              <a:t>Develop “</a:t>
            </a:r>
            <a:r>
              <a:rPr lang="en-US" altLang="en-US" sz="2400" i="1" dirty="0">
                <a:ea typeface="Arial" charset="0"/>
                <a:cs typeface="Arial" charset="0"/>
                <a:sym typeface="Symbol" charset="2"/>
              </a:rPr>
              <a:t>heuristics</a:t>
            </a:r>
            <a:r>
              <a:rPr lang="en-US" altLang="en-US" sz="2400" dirty="0">
                <a:ea typeface="Arial" charset="0"/>
                <a:cs typeface="Arial" charset="0"/>
                <a:sym typeface="Symbol" charset="2"/>
              </a:rPr>
              <a:t>” which are techniques that find “good” solutions but no guarantees on finding the “best”.</a:t>
            </a:r>
          </a:p>
          <a:p>
            <a:pPr lvl="1" eaLnBrk="1" hangingPunct="1"/>
            <a:endParaRPr lang="en-US" altLang="en-US" sz="2400" dirty="0">
              <a:ea typeface="Arial" charset="0"/>
              <a:cs typeface="Arial" charset="0"/>
              <a:sym typeface="Symbol" charset="2"/>
            </a:endParaRPr>
          </a:p>
          <a:p>
            <a:pPr lvl="1" eaLnBrk="1" hangingPunct="1"/>
            <a:r>
              <a:rPr lang="en-US" altLang="en-US" sz="2400" dirty="0">
                <a:ea typeface="Arial" charset="0"/>
                <a:cs typeface="Arial" charset="0"/>
                <a:sym typeface="Symbol" charset="2"/>
              </a:rPr>
              <a:t>Heuristics related to satisficing, Herb Simon’s bases and links into bounded rationality  </a:t>
            </a:r>
          </a:p>
          <a:p>
            <a:pPr lvl="2" eaLnBrk="1" hangingPunct="1"/>
            <a:endParaRPr lang="en-US" altLang="en-US" sz="2000" dirty="0">
              <a:ea typeface="Arial" charset="0"/>
              <a:cs typeface="Arial" charset="0"/>
              <a:sym typeface="Symbol" charset="2"/>
            </a:endParaRPr>
          </a:p>
          <a:p>
            <a:pPr lvl="1" eaLnBrk="1" hangingPunct="1"/>
            <a:r>
              <a:rPr lang="en-US" altLang="en-US" sz="2400" dirty="0">
                <a:ea typeface="Arial" charset="0"/>
                <a:cs typeface="Arial" charset="0"/>
                <a:sym typeface="Symbol" charset="2"/>
              </a:rPr>
              <a:t>The field of AI has come up with several “heuristic search” algorithms, </a:t>
            </a:r>
            <a:r>
              <a:rPr lang="en-US" altLang="en-US" sz="2400" dirty="0" smtClean="0">
                <a:ea typeface="Arial" charset="0"/>
                <a:cs typeface="Arial" charset="0"/>
                <a:sym typeface="Symbol" charset="2"/>
              </a:rPr>
              <a:t>many of which are based on versions of greedy hill climbing.</a:t>
            </a:r>
            <a:endParaRPr lang="en-US" altLang="en-US" sz="2400" dirty="0">
              <a:ea typeface="Arial" charset="0"/>
              <a:cs typeface="Arial" charset="0"/>
              <a:sym typeface="Symbol" charset="2"/>
            </a:endParaRPr>
          </a:p>
          <a:p>
            <a:pPr lvl="1" eaLnBrk="1" hangingPunct="1"/>
            <a:endParaRPr lang="en-US" altLang="en-US" sz="2400" dirty="0">
              <a:ea typeface="Arial" charset="0"/>
              <a:cs typeface="Arial" charset="0"/>
              <a:sym typeface="Symbol" charset="2"/>
            </a:endParaRPr>
          </a:p>
          <a:p>
            <a:pPr lvl="1" eaLnBrk="1" hangingPunct="1">
              <a:buFontTx/>
              <a:buNone/>
            </a:pPr>
            <a:endParaRPr lang="en-US" altLang="en-US" sz="2400" dirty="0">
              <a:ea typeface="Arial" charset="0"/>
              <a:cs typeface="Arial" charset="0"/>
              <a:sym typeface="Symbol" charset="2"/>
            </a:endParaRPr>
          </a:p>
          <a:p>
            <a:pPr eaLnBrk="1" hangingPunct="1"/>
            <a:endParaRPr lang="en-US" altLang="en-US" sz="2800" dirty="0">
              <a:ea typeface="Arial" charset="0"/>
              <a:cs typeface="Arial" charset="0"/>
              <a:sym typeface="Symbol" charset="2"/>
            </a:endParaRPr>
          </a:p>
          <a:p>
            <a:pPr lvl="2" eaLnBrk="1" hangingPunct="1">
              <a:buFontTx/>
              <a:buNone/>
            </a:pPr>
            <a:endParaRPr lang="en-US" altLang="en-US" sz="2000" dirty="0">
              <a:ea typeface="Arial" charset="0"/>
              <a:cs typeface="Arial" charset="0"/>
              <a:sym typeface="Symbol" charset="2"/>
            </a:endParaRPr>
          </a:p>
          <a:p>
            <a:pPr eaLnBrk="1" hangingPunct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466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3349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Hill Climbing Heuristic in Combinatorial Optimization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8458200" cy="505936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Many combinatorial problems have the following characteristics:</a:t>
            </a:r>
          </a:p>
          <a:p>
            <a:pPr lvl="1">
              <a:lnSpc>
                <a:spcPct val="80000"/>
              </a:lnSpc>
            </a:pPr>
            <a:endParaRPr lang="en-US" altLang="en-US" dirty="0" smtClean="0"/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You </a:t>
            </a:r>
            <a:r>
              <a:rPr lang="en-US" altLang="en-US" dirty="0"/>
              <a:t>have a function, f, that tells you exactly how good each point in the search space is.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But the search space is very large and simply cannot be exhaustively enumerated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There is nothing about the problem that will permit you to cleverly find the optimal point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Hill climbing will select the neighbor of the current point that is “most promising” and stop when it reaches a peak.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Foiled by multiple peaks (local minima versus global minima), strange terrains </a:t>
            </a:r>
          </a:p>
          <a:p>
            <a:pPr lvl="1">
              <a:lnSpc>
                <a:spcPct val="80000"/>
              </a:lnSpc>
            </a:pPr>
            <a:endParaRPr lang="en-US" altLang="en-US" sz="2000" dirty="0"/>
          </a:p>
          <a:p>
            <a:pPr lvl="1">
              <a:lnSpc>
                <a:spcPct val="8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02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685800"/>
          </a:xfrm>
        </p:spPr>
        <p:txBody>
          <a:bodyPr/>
          <a:lstStyle/>
          <a:p>
            <a:r>
              <a:rPr lang="en-US" altLang="en-US" sz="3600"/>
              <a:t>Hard Terrains (Dhar and Stein)</a:t>
            </a:r>
            <a:endParaRPr lang="en-US" alt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4276" name="Picture 4" descr="searchspac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6934200" cy="553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Hill Climbing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382000" cy="5638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x = current solution, goodness f(X)</a:t>
            </a:r>
          </a:p>
          <a:p>
            <a:pPr>
              <a:buFontTx/>
              <a:buNone/>
            </a:pPr>
            <a:endParaRPr lang="en-US" altLang="en-US" sz="2800"/>
          </a:p>
          <a:p>
            <a:pPr>
              <a:buFontTx/>
              <a:buNone/>
            </a:pPr>
            <a:r>
              <a:rPr lang="en-US" altLang="en-US" sz="2800"/>
              <a:t>Repeat until (stopping condition) {</a:t>
            </a:r>
          </a:p>
          <a:p>
            <a:pPr>
              <a:buFontTx/>
              <a:buNone/>
            </a:pPr>
            <a:r>
              <a:rPr lang="en-US" altLang="en-US" sz="2800"/>
              <a:t>	Moves = Neighbors(X)</a:t>
            </a:r>
          </a:p>
          <a:p>
            <a:pPr>
              <a:buFontTx/>
              <a:buNone/>
            </a:pPr>
            <a:endParaRPr lang="en-US" altLang="en-US" sz="2800">
              <a:sym typeface="Symbol" charset="2"/>
            </a:endParaRPr>
          </a:p>
          <a:p>
            <a:pPr>
              <a:buFontTx/>
              <a:buNone/>
            </a:pPr>
            <a:r>
              <a:rPr lang="en-US" altLang="en-US" sz="2800">
                <a:sym typeface="Symbol" charset="2"/>
              </a:rPr>
              <a:t>	If ( f(p) &lt; f(x)  p  </a:t>
            </a:r>
            <a:r>
              <a:rPr lang="en-US" altLang="en-US" sz="2800"/>
              <a:t>Moves ) then </a:t>
            </a:r>
          </a:p>
          <a:p>
            <a:pPr lvl="1">
              <a:buFontTx/>
              <a:buNone/>
            </a:pPr>
            <a:r>
              <a:rPr lang="en-US" altLang="en-US" sz="2400"/>
              <a:t>	Stop</a:t>
            </a:r>
          </a:p>
          <a:p>
            <a:pPr>
              <a:buFontTx/>
              <a:buNone/>
            </a:pPr>
            <a:r>
              <a:rPr lang="en-US" altLang="en-US" sz="2800">
                <a:sym typeface="Symbol" charset="2"/>
              </a:rPr>
              <a:t>	Else</a:t>
            </a:r>
          </a:p>
          <a:p>
            <a:pPr lvl="1">
              <a:buFontTx/>
              <a:buNone/>
            </a:pPr>
            <a:r>
              <a:rPr lang="en-US" altLang="en-US" sz="2400">
                <a:sym typeface="Symbol" charset="2"/>
              </a:rPr>
              <a:t>	x = best such p  </a:t>
            </a:r>
            <a:r>
              <a:rPr lang="en-US" altLang="en-US" sz="2400"/>
              <a:t>Moves</a:t>
            </a:r>
          </a:p>
          <a:p>
            <a:pPr>
              <a:buFontTx/>
              <a:buNone/>
            </a:pPr>
            <a:r>
              <a:rPr lang="en-US" altLang="en-US" sz="2800"/>
              <a:t>}</a:t>
            </a:r>
          </a:p>
          <a:p>
            <a:pPr lvl="1">
              <a:buFontTx/>
              <a:buNone/>
            </a:pPr>
            <a:r>
              <a:rPr lang="en-US" altLang="en-US" sz="2400">
                <a:sym typeface="Symbol" charset="2"/>
              </a:rPr>
              <a:t>	</a:t>
            </a:r>
          </a:p>
          <a:p>
            <a:pPr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20200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Randomized Hill Climbing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382000" cy="5638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x = current solution, goodness f(X)</a:t>
            </a:r>
          </a:p>
          <a:p>
            <a:pPr>
              <a:buFontTx/>
              <a:buNone/>
            </a:pPr>
            <a:endParaRPr lang="en-US" altLang="en-US" sz="2800"/>
          </a:p>
          <a:p>
            <a:pPr>
              <a:buFontTx/>
              <a:buNone/>
            </a:pPr>
            <a:r>
              <a:rPr lang="en-US" altLang="en-US" sz="2800"/>
              <a:t>Repeat until (stopping condition) {</a:t>
            </a:r>
          </a:p>
          <a:p>
            <a:pPr>
              <a:buFontTx/>
              <a:buNone/>
            </a:pPr>
            <a:r>
              <a:rPr lang="en-US" altLang="en-US" sz="2800"/>
              <a:t>	Moves = Neighbors(X)</a:t>
            </a:r>
          </a:p>
          <a:p>
            <a:pPr>
              <a:buFontTx/>
              <a:buNone/>
            </a:pPr>
            <a:endParaRPr lang="en-US" altLang="en-US" sz="2800">
              <a:sym typeface="Symbol" charset="2"/>
            </a:endParaRPr>
          </a:p>
          <a:p>
            <a:pPr>
              <a:buFontTx/>
              <a:buNone/>
            </a:pPr>
            <a:r>
              <a:rPr lang="en-US" altLang="en-US" sz="2800">
                <a:sym typeface="Symbol" charset="2"/>
              </a:rPr>
              <a:t>	If ( f(p) &lt; f(x)  p  </a:t>
            </a:r>
            <a:r>
              <a:rPr lang="en-US" altLang="en-US" sz="2800"/>
              <a:t>Moves ) then </a:t>
            </a:r>
          </a:p>
          <a:p>
            <a:pPr lvl="1">
              <a:buFontTx/>
              <a:buNone/>
            </a:pPr>
            <a:r>
              <a:rPr lang="en-US" altLang="en-US" sz="2400"/>
              <a:t>	Stop</a:t>
            </a:r>
          </a:p>
          <a:p>
            <a:pPr>
              <a:buFontTx/>
              <a:buNone/>
            </a:pPr>
            <a:r>
              <a:rPr lang="en-US" altLang="en-US" sz="2800">
                <a:sym typeface="Symbol" charset="2"/>
              </a:rPr>
              <a:t>	Else</a:t>
            </a:r>
          </a:p>
          <a:p>
            <a:pPr lvl="1">
              <a:buFontTx/>
              <a:buNone/>
            </a:pPr>
            <a:r>
              <a:rPr lang="en-US" altLang="en-US" sz="2400">
                <a:sym typeface="Symbol" charset="2"/>
              </a:rPr>
              <a:t>	x = </a:t>
            </a:r>
            <a:r>
              <a:rPr lang="en-US" altLang="en-US" sz="2400">
                <a:solidFill>
                  <a:srgbClr val="FF3300"/>
                </a:solidFill>
                <a:sym typeface="Symbol" charset="2"/>
              </a:rPr>
              <a:t>random p  </a:t>
            </a:r>
            <a:r>
              <a:rPr lang="en-US" altLang="en-US" sz="2400">
                <a:solidFill>
                  <a:srgbClr val="FF3300"/>
                </a:solidFill>
              </a:rPr>
              <a:t>Moves where </a:t>
            </a:r>
            <a:r>
              <a:rPr lang="en-US" altLang="en-US" sz="2400">
                <a:solidFill>
                  <a:srgbClr val="FF3300"/>
                </a:solidFill>
                <a:sym typeface="Symbol" charset="2"/>
              </a:rPr>
              <a:t>f(p) &gt; f(x) </a:t>
            </a:r>
            <a:endParaRPr lang="en-US" altLang="en-US" sz="2400">
              <a:solidFill>
                <a:srgbClr val="FF3300"/>
              </a:solidFill>
            </a:endParaRPr>
          </a:p>
          <a:p>
            <a:pPr>
              <a:buFontTx/>
              <a:buNone/>
            </a:pPr>
            <a:r>
              <a:rPr lang="en-US" altLang="en-US" sz="2800"/>
              <a:t>}</a:t>
            </a:r>
          </a:p>
          <a:p>
            <a:pPr lvl="1">
              <a:buFontTx/>
              <a:buNone/>
            </a:pPr>
            <a:r>
              <a:rPr lang="en-US" altLang="en-US" sz="2400">
                <a:sym typeface="Symbol" charset="2"/>
              </a:rPr>
              <a:t>	</a:t>
            </a:r>
          </a:p>
          <a:p>
            <a:pPr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0629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Simulated Annealing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382000" cy="5638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x = current solution, goodness f(X)</a:t>
            </a:r>
          </a:p>
          <a:p>
            <a:pPr>
              <a:buFontTx/>
              <a:buNone/>
            </a:pPr>
            <a:endParaRPr lang="en-US" altLang="en-US" sz="2800"/>
          </a:p>
          <a:p>
            <a:pPr>
              <a:buFontTx/>
              <a:buNone/>
            </a:pPr>
            <a:r>
              <a:rPr lang="en-US" altLang="en-US" sz="2800"/>
              <a:t>Repeat until (stopping condition) {</a:t>
            </a:r>
          </a:p>
          <a:p>
            <a:pPr>
              <a:buFontTx/>
              <a:buNone/>
            </a:pPr>
            <a:r>
              <a:rPr lang="en-US" altLang="en-US" sz="2800"/>
              <a:t>	Moves = Neighbors(X)</a:t>
            </a:r>
          </a:p>
          <a:p>
            <a:pPr>
              <a:buFontTx/>
              <a:buNone/>
            </a:pPr>
            <a:r>
              <a:rPr lang="en-US" altLang="en-US" sz="2800">
                <a:sym typeface="Symbol" charset="2"/>
              </a:rPr>
              <a:t>    k = random move from Moves</a:t>
            </a:r>
          </a:p>
          <a:p>
            <a:pPr>
              <a:buFontTx/>
              <a:buNone/>
            </a:pPr>
            <a:r>
              <a:rPr lang="en-US" altLang="en-US" sz="2800">
                <a:sym typeface="Symbol" charset="2"/>
              </a:rPr>
              <a:t>	If f(k) &gt;  f(x</a:t>
            </a:r>
            <a:r>
              <a:rPr lang="en-US" altLang="en-US" sz="2800"/>
              <a:t>) then </a:t>
            </a:r>
          </a:p>
          <a:p>
            <a:pPr lvl="1">
              <a:buFontTx/>
              <a:buNone/>
            </a:pPr>
            <a:r>
              <a:rPr lang="en-US" altLang="en-US" sz="2400"/>
              <a:t>	accept k as current solution (x)</a:t>
            </a:r>
          </a:p>
          <a:p>
            <a:pPr>
              <a:buFontTx/>
              <a:buNone/>
            </a:pPr>
            <a:r>
              <a:rPr lang="en-US" altLang="en-US" sz="2800">
                <a:sym typeface="Symbol" charset="2"/>
              </a:rPr>
              <a:t>	Else</a:t>
            </a:r>
          </a:p>
          <a:p>
            <a:pPr lvl="1">
              <a:buFontTx/>
              <a:buNone/>
            </a:pPr>
            <a:r>
              <a:rPr lang="en-US" altLang="en-US" sz="2400">
                <a:sym typeface="Symbol" charset="2"/>
              </a:rPr>
              <a:t>	with some probability accept k still.</a:t>
            </a:r>
            <a:endParaRPr lang="en-US" altLang="en-US" sz="2400">
              <a:solidFill>
                <a:srgbClr val="FF3300"/>
              </a:solidFill>
            </a:endParaRPr>
          </a:p>
          <a:p>
            <a:pPr>
              <a:buFontTx/>
              <a:buNone/>
            </a:pPr>
            <a:r>
              <a:rPr lang="en-US" altLang="en-US" sz="2800"/>
              <a:t>}</a:t>
            </a:r>
          </a:p>
          <a:p>
            <a:pPr lvl="1">
              <a:buFontTx/>
              <a:buNone/>
            </a:pPr>
            <a:r>
              <a:rPr lang="en-US" altLang="en-US" sz="2400">
                <a:sym typeface="Symbol" charset="2"/>
              </a:rPr>
              <a:t>	</a:t>
            </a:r>
          </a:p>
          <a:p>
            <a:pPr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6166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Simulated Annealing: Setting the probability of accepting bad moves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382000" cy="5638800"/>
          </a:xfrm>
        </p:spPr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When f(k) &lt; f(x) accept the (bad) move with probability: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err="1"/>
              <a:t>exp</a:t>
            </a:r>
            <a:r>
              <a:rPr lang="en-US" altLang="en-US" dirty="0"/>
              <a:t>( -(fitness sacrifice) / </a:t>
            </a:r>
            <a:r>
              <a:rPr lang="en-US" altLang="en-US" dirty="0" err="1"/>
              <a:t>T</a:t>
            </a:r>
            <a:r>
              <a:rPr lang="en-US" altLang="en-US" baseline="-25000" dirty="0" err="1"/>
              <a:t>i</a:t>
            </a:r>
            <a:r>
              <a:rPr lang="en-US" altLang="en-US" dirty="0"/>
              <a:t> )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T</a:t>
            </a:r>
            <a:r>
              <a:rPr lang="en-US" altLang="en-US" baseline="-25000" dirty="0" err="1"/>
              <a:t>i</a:t>
            </a:r>
            <a:r>
              <a:rPr lang="en-US" altLang="en-US" dirty="0"/>
              <a:t> is the temperature on iteration “</a:t>
            </a:r>
            <a:r>
              <a:rPr lang="en-US" altLang="en-US" dirty="0" err="1"/>
              <a:t>i</a:t>
            </a:r>
            <a:r>
              <a:rPr lang="en-US" altLang="en-US" dirty="0"/>
              <a:t>” and the idea is to have this “temperature” cool over time/iterations.</a:t>
            </a:r>
          </a:p>
          <a:p>
            <a:pPr>
              <a:buFontTx/>
              <a:buNone/>
            </a:pPr>
            <a:r>
              <a:rPr lang="en-US" altLang="en-US" dirty="0"/>
              <a:t>		Why?</a:t>
            </a:r>
          </a:p>
          <a:p>
            <a:pPr lvl="1">
              <a:buFontTx/>
              <a:buNone/>
            </a:pPr>
            <a:r>
              <a:rPr lang="en-US" altLang="en-US" dirty="0">
                <a:sym typeface="Symbol" charset="2"/>
              </a:rPr>
              <a:t>	</a:t>
            </a:r>
          </a:p>
          <a:p>
            <a:pPr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758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AI Summary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290918"/>
            <a:ext cx="8399929" cy="483524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Focused on algorithms to solve problems, search complicated search spaces (in pursuit of problem solving) and demonstrate intelligence</a:t>
            </a:r>
          </a:p>
          <a:p>
            <a:endParaRPr lang="en-US" dirty="0"/>
          </a:p>
          <a:p>
            <a:r>
              <a:rPr lang="en-US" dirty="0" smtClean="0"/>
              <a:t>Built lots of general purpose heuristic search algorithms</a:t>
            </a:r>
          </a:p>
          <a:p>
            <a:endParaRPr lang="en-US" dirty="0"/>
          </a:p>
          <a:p>
            <a:r>
              <a:rPr lang="en-US" dirty="0" smtClean="0"/>
              <a:t>Conceptually fought knowledge representation battles</a:t>
            </a:r>
          </a:p>
          <a:p>
            <a:pPr lvl="1"/>
            <a:r>
              <a:rPr lang="en-US" dirty="0" smtClean="0"/>
              <a:t>What is knowledge and how should it be represented?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6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05" y="310497"/>
            <a:ext cx="4138332" cy="59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6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779"/>
            <a:ext cx="8229600" cy="7652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Basic Concepts in AI &amp;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2" y="1559860"/>
            <a:ext cx="8435788" cy="4566304"/>
          </a:xfrm>
        </p:spPr>
        <p:txBody>
          <a:bodyPr/>
          <a:lstStyle/>
          <a:p>
            <a:pPr eaLnBrk="1" hangingPunct="1">
              <a:defRPr/>
            </a:pPr>
            <a:r>
              <a:rPr lang="en-US" b="1" u="sng" dirty="0" smtClean="0"/>
              <a:t>Motivations for AI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Importance of good representation (for </a:t>
            </a:r>
            <a:r>
              <a:rPr lang="en-US" dirty="0" smtClean="0"/>
              <a:t>problem solving and algorithms)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Complexity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 smtClean="0"/>
              <a:t>Link to Machine Learning</a:t>
            </a: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8080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779"/>
            <a:ext cx="8229600" cy="7652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Basic Concepts in AI &amp;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2" y="1559860"/>
            <a:ext cx="8435788" cy="456630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Motivations for AI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b="1" u="sng" dirty="0" smtClean="0"/>
              <a:t>Importance of good representation </a:t>
            </a:r>
            <a:r>
              <a:rPr lang="en-US" dirty="0" smtClean="0"/>
              <a:t>(for </a:t>
            </a:r>
            <a:r>
              <a:rPr lang="en-US" dirty="0" smtClean="0"/>
              <a:t>problem solving and algorithms)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Complexity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 smtClean="0"/>
              <a:t>Link to Machine Learning</a:t>
            </a: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744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 smtClean="0"/>
              <a:t>Representation </a:t>
            </a:r>
            <a:r>
              <a:rPr lang="en-US" altLang="en-US" sz="4000" dirty="0" smtClean="0"/>
              <a:t>in Artificial Intelligence</a:t>
            </a:r>
            <a:endParaRPr lang="en-US" altLang="en-US" sz="4000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534400" cy="5715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smtClean="0"/>
              <a:t>In problem solving, representation always comes first. Good representations are known to facilitate problem solving.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smtClean="0"/>
              <a:t>Example Problem 1: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smtClean="0"/>
              <a:t>Farmer, Fox, Goose, Grain, Boat problem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en-US" sz="2000" smtClean="0"/>
              <a:t>Farmer needs to take {fox, goose, grain} to the other side of the river and has a boat that can at most take one other thing/person.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en-US" sz="2000" smtClean="0"/>
              <a:t>Fox left alone with goose is bad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en-US" sz="2000" smtClean="0"/>
              <a:t>Grain left alone with goose is also bad.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en-US" sz="2000" smtClean="0"/>
              <a:t>Fox, grain, goose left alone is also (clearly) bad.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smtClean="0"/>
              <a:t>Find all solutions. Assume all are in one side at start.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smtClean="0"/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smtClean="0"/>
          </a:p>
        </p:txBody>
      </p:sp>
    </p:spTree>
    <p:extLst>
      <p:ext uri="{BB962C8B-B14F-4D97-AF65-F5344CB8AC3E}">
        <p14:creationId xmlns:p14="http://schemas.microsoft.com/office/powerpoint/2010/main" val="15377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smtClean="0"/>
              <a:t>Graph Formalism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800" smtClean="0"/>
              <a:t>Graph G = &lt;N, E&gt;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smtClean="0"/>
              <a:t>N = {n</a:t>
            </a:r>
            <a:r>
              <a:rPr lang="en-US" altLang="en-US" sz="2800" baseline="-25000" smtClean="0"/>
              <a:t>1</a:t>
            </a:r>
            <a:r>
              <a:rPr lang="en-US" altLang="en-US" sz="2800" smtClean="0"/>
              <a:t>, n</a:t>
            </a:r>
            <a:r>
              <a:rPr lang="en-US" altLang="en-US" sz="2800" baseline="-25000" smtClean="0"/>
              <a:t>2</a:t>
            </a:r>
            <a:r>
              <a:rPr lang="en-US" altLang="en-US" sz="2800" smtClean="0"/>
              <a:t>,…,n</a:t>
            </a:r>
            <a:r>
              <a:rPr lang="en-US" altLang="en-US" sz="2800" baseline="-25000" smtClean="0"/>
              <a:t>k</a:t>
            </a:r>
            <a:r>
              <a:rPr lang="en-US" altLang="en-US" sz="2800" smtClean="0"/>
              <a:t>} is the set of nodes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smtClean="0"/>
              <a:t>E = {&lt;i,j&gt; | i, j </a:t>
            </a:r>
            <a:r>
              <a:rPr lang="en-US" altLang="en-US" sz="2800" smtClean="0">
                <a:sym typeface="Symbol" charset="2"/>
              </a:rPr>
              <a:t> N and there is an edge from i to j}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smtClean="0">
              <a:sym typeface="Symbol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800" smtClean="0">
                <a:sym typeface="Symbol" charset="2"/>
              </a:rPr>
              <a:t>Alternately, 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800" smtClean="0"/>
              <a:t>Graph G = &lt;N, M&gt;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smtClean="0"/>
              <a:t>N = {n</a:t>
            </a:r>
            <a:r>
              <a:rPr lang="en-US" altLang="en-US" sz="2800" baseline="-25000" smtClean="0"/>
              <a:t>1</a:t>
            </a:r>
            <a:r>
              <a:rPr lang="en-US" altLang="en-US" sz="2800" smtClean="0"/>
              <a:t>, n</a:t>
            </a:r>
            <a:r>
              <a:rPr lang="en-US" altLang="en-US" sz="2800" baseline="-25000" smtClean="0"/>
              <a:t>2</a:t>
            </a:r>
            <a:r>
              <a:rPr lang="en-US" altLang="en-US" sz="2800" smtClean="0"/>
              <a:t>,…,n</a:t>
            </a:r>
            <a:r>
              <a:rPr lang="en-US" altLang="en-US" sz="2800" baseline="-25000" smtClean="0"/>
              <a:t>k</a:t>
            </a:r>
            <a:r>
              <a:rPr lang="en-US" altLang="en-US" sz="2800" smtClean="0"/>
              <a:t>} is the set of nodes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smtClean="0"/>
              <a:t>M is an </a:t>
            </a:r>
            <a:r>
              <a:rPr lang="en-US" altLang="en-US" sz="2800" i="1" smtClean="0"/>
              <a:t>n</a:t>
            </a:r>
            <a:r>
              <a:rPr lang="en-US" altLang="en-US" sz="2800" smtClean="0"/>
              <a:t> x </a:t>
            </a:r>
            <a:r>
              <a:rPr lang="en-US" altLang="en-US" sz="2800" i="1" smtClean="0"/>
              <a:t>n</a:t>
            </a:r>
            <a:r>
              <a:rPr lang="en-US" altLang="en-US" sz="2800" smtClean="0"/>
              <a:t> square matrix where M(i,j) = 1 iff there exists an edge from i to j.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smtClean="0"/>
              <a:t>Note, both formalisms above represent directed graphs.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2800" smtClean="0"/>
          </a:p>
        </p:txBody>
      </p:sp>
    </p:spTree>
    <p:extLst>
      <p:ext uri="{BB962C8B-B14F-4D97-AF65-F5344CB8AC3E}">
        <p14:creationId xmlns:p14="http://schemas.microsoft.com/office/powerpoint/2010/main" val="2938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val 5"/>
          <p:cNvSpPr>
            <a:spLocks noChangeArrowheads="1"/>
          </p:cNvSpPr>
          <p:nvPr/>
        </p:nvSpPr>
        <p:spPr bwMode="auto">
          <a:xfrm>
            <a:off x="3200400" y="2286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9219" name="Text Box 6"/>
          <p:cNvSpPr txBox="1">
            <a:spLocks noChangeArrowheads="1"/>
          </p:cNvSpPr>
          <p:nvPr/>
        </p:nvSpPr>
        <p:spPr bwMode="auto">
          <a:xfrm>
            <a:off x="3429000" y="3048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f G g --</a:t>
            </a:r>
          </a:p>
        </p:txBody>
      </p:sp>
      <p:sp>
        <p:nvSpPr>
          <p:cNvPr id="9220" name="Oval 7"/>
          <p:cNvSpPr>
            <a:spLocks noChangeArrowheads="1"/>
          </p:cNvSpPr>
          <p:nvPr/>
        </p:nvSpPr>
        <p:spPr bwMode="auto">
          <a:xfrm>
            <a:off x="3276600" y="10668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9221" name="Text Box 8"/>
          <p:cNvSpPr txBox="1">
            <a:spLocks noChangeArrowheads="1"/>
          </p:cNvSpPr>
          <p:nvPr/>
        </p:nvSpPr>
        <p:spPr bwMode="auto">
          <a:xfrm>
            <a:off x="3505200" y="1143000"/>
            <a:ext cx="107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g – F G</a:t>
            </a:r>
          </a:p>
        </p:txBody>
      </p:sp>
      <p:sp>
        <p:nvSpPr>
          <p:cNvPr id="9222" name="Oval 11"/>
          <p:cNvSpPr>
            <a:spLocks noChangeArrowheads="1"/>
          </p:cNvSpPr>
          <p:nvPr/>
        </p:nvSpPr>
        <p:spPr bwMode="auto">
          <a:xfrm>
            <a:off x="3352800" y="19812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9223" name="Text Box 12"/>
          <p:cNvSpPr txBox="1">
            <a:spLocks noChangeArrowheads="1"/>
          </p:cNvSpPr>
          <p:nvPr/>
        </p:nvSpPr>
        <p:spPr bwMode="auto">
          <a:xfrm>
            <a:off x="3581400" y="2057400"/>
            <a:ext cx="1162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f  g -- G</a:t>
            </a:r>
          </a:p>
        </p:txBody>
      </p:sp>
      <p:sp>
        <p:nvSpPr>
          <p:cNvPr id="9224" name="Oval 13"/>
          <p:cNvSpPr>
            <a:spLocks noChangeArrowheads="1"/>
          </p:cNvSpPr>
          <p:nvPr/>
        </p:nvSpPr>
        <p:spPr bwMode="auto">
          <a:xfrm>
            <a:off x="3505200" y="43434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9225" name="Text Box 14"/>
          <p:cNvSpPr txBox="1">
            <a:spLocks noChangeArrowheads="1"/>
          </p:cNvSpPr>
          <p:nvPr/>
        </p:nvSpPr>
        <p:spPr bwMode="auto">
          <a:xfrm>
            <a:off x="3733800" y="4419600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G --F f g</a:t>
            </a:r>
          </a:p>
        </p:txBody>
      </p:sp>
      <p:sp>
        <p:nvSpPr>
          <p:cNvPr id="9226" name="Oval 15"/>
          <p:cNvSpPr>
            <a:spLocks noChangeArrowheads="1"/>
          </p:cNvSpPr>
          <p:nvPr/>
        </p:nvSpPr>
        <p:spPr bwMode="auto">
          <a:xfrm>
            <a:off x="3581400" y="51816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9227" name="Text Box 16"/>
          <p:cNvSpPr txBox="1">
            <a:spLocks noChangeArrowheads="1"/>
          </p:cNvSpPr>
          <p:nvPr/>
        </p:nvSpPr>
        <p:spPr bwMode="auto">
          <a:xfrm>
            <a:off x="3810000" y="52578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G -- f g</a:t>
            </a:r>
          </a:p>
        </p:txBody>
      </p:sp>
      <p:sp>
        <p:nvSpPr>
          <p:cNvPr id="9228" name="Oval 17"/>
          <p:cNvSpPr>
            <a:spLocks noChangeArrowheads="1"/>
          </p:cNvSpPr>
          <p:nvPr/>
        </p:nvSpPr>
        <p:spPr bwMode="auto">
          <a:xfrm>
            <a:off x="3657600" y="61722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9229" name="Text Box 18"/>
          <p:cNvSpPr txBox="1">
            <a:spLocks noChangeArrowheads="1"/>
          </p:cNvSpPr>
          <p:nvPr/>
        </p:nvSpPr>
        <p:spPr bwMode="auto">
          <a:xfrm>
            <a:off x="3886200" y="6248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-- F f G g</a:t>
            </a:r>
          </a:p>
        </p:txBody>
      </p:sp>
      <p:sp>
        <p:nvSpPr>
          <p:cNvPr id="9230" name="Oval 19"/>
          <p:cNvSpPr>
            <a:spLocks noChangeArrowheads="1"/>
          </p:cNvSpPr>
          <p:nvPr/>
        </p:nvSpPr>
        <p:spPr bwMode="auto">
          <a:xfrm>
            <a:off x="1447800" y="28194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9231" name="Text Box 20"/>
          <p:cNvSpPr txBox="1">
            <a:spLocks noChangeArrowheads="1"/>
          </p:cNvSpPr>
          <p:nvPr/>
        </p:nvSpPr>
        <p:spPr bwMode="auto">
          <a:xfrm>
            <a:off x="1676400" y="2895600"/>
            <a:ext cx="1162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-- F G g </a:t>
            </a:r>
          </a:p>
        </p:txBody>
      </p:sp>
      <p:sp>
        <p:nvSpPr>
          <p:cNvPr id="9232" name="Oval 21"/>
          <p:cNvSpPr>
            <a:spLocks noChangeArrowheads="1"/>
          </p:cNvSpPr>
          <p:nvPr/>
        </p:nvSpPr>
        <p:spPr bwMode="auto">
          <a:xfrm>
            <a:off x="1447800" y="36576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9233" name="Text Box 22"/>
          <p:cNvSpPr txBox="1">
            <a:spLocks noChangeArrowheads="1"/>
          </p:cNvSpPr>
          <p:nvPr/>
        </p:nvSpPr>
        <p:spPr bwMode="auto">
          <a:xfrm>
            <a:off x="1676400" y="37338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f G -- g</a:t>
            </a:r>
          </a:p>
        </p:txBody>
      </p:sp>
      <p:sp>
        <p:nvSpPr>
          <p:cNvPr id="9234" name="Oval 23"/>
          <p:cNvSpPr>
            <a:spLocks noChangeArrowheads="1"/>
          </p:cNvSpPr>
          <p:nvPr/>
        </p:nvSpPr>
        <p:spPr bwMode="auto">
          <a:xfrm>
            <a:off x="5181600" y="27432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9235" name="Text Box 24"/>
          <p:cNvSpPr txBox="1">
            <a:spLocks noChangeArrowheads="1"/>
          </p:cNvSpPr>
          <p:nvPr/>
        </p:nvSpPr>
        <p:spPr bwMode="auto">
          <a:xfrm>
            <a:off x="5410200" y="2819400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g --F f G</a:t>
            </a:r>
          </a:p>
        </p:txBody>
      </p:sp>
      <p:sp>
        <p:nvSpPr>
          <p:cNvPr id="9236" name="Oval 25"/>
          <p:cNvSpPr>
            <a:spLocks noChangeArrowheads="1"/>
          </p:cNvSpPr>
          <p:nvPr/>
        </p:nvSpPr>
        <p:spPr bwMode="auto">
          <a:xfrm>
            <a:off x="5257800" y="35814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9237" name="Text Box 26"/>
          <p:cNvSpPr txBox="1">
            <a:spLocks noChangeArrowheads="1"/>
          </p:cNvSpPr>
          <p:nvPr/>
        </p:nvSpPr>
        <p:spPr bwMode="auto">
          <a:xfrm>
            <a:off x="5486400" y="36576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G g -- f</a:t>
            </a:r>
          </a:p>
        </p:txBody>
      </p:sp>
      <p:sp>
        <p:nvSpPr>
          <p:cNvPr id="9238" name="Line 27"/>
          <p:cNvSpPr>
            <a:spLocks noChangeShapeType="1"/>
          </p:cNvSpPr>
          <p:nvPr/>
        </p:nvSpPr>
        <p:spPr bwMode="auto">
          <a:xfrm>
            <a:off x="3962400" y="68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9" name="Line 28"/>
          <p:cNvSpPr>
            <a:spLocks noChangeShapeType="1"/>
          </p:cNvSpPr>
          <p:nvPr/>
        </p:nvSpPr>
        <p:spPr bwMode="auto">
          <a:xfrm>
            <a:off x="40386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0" name="Line 29"/>
          <p:cNvSpPr>
            <a:spLocks noChangeShapeType="1"/>
          </p:cNvSpPr>
          <p:nvPr/>
        </p:nvSpPr>
        <p:spPr bwMode="auto">
          <a:xfrm flipH="1">
            <a:off x="2133600" y="22860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1" name="Line 30"/>
          <p:cNvSpPr>
            <a:spLocks noChangeShapeType="1"/>
          </p:cNvSpPr>
          <p:nvPr/>
        </p:nvSpPr>
        <p:spPr bwMode="auto">
          <a:xfrm>
            <a:off x="4800600" y="2286000"/>
            <a:ext cx="1143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2" name="Line 32"/>
          <p:cNvSpPr>
            <a:spLocks noChangeShapeType="1"/>
          </p:cNvSpPr>
          <p:nvPr/>
        </p:nvSpPr>
        <p:spPr bwMode="auto">
          <a:xfrm>
            <a:off x="2133600" y="3276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3" name="Line 33"/>
          <p:cNvSpPr>
            <a:spLocks noChangeShapeType="1"/>
          </p:cNvSpPr>
          <p:nvPr/>
        </p:nvSpPr>
        <p:spPr bwMode="auto">
          <a:xfrm>
            <a:off x="5943600" y="3200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4" name="Line 34"/>
          <p:cNvSpPr>
            <a:spLocks noChangeShapeType="1"/>
          </p:cNvSpPr>
          <p:nvPr/>
        </p:nvSpPr>
        <p:spPr bwMode="auto">
          <a:xfrm>
            <a:off x="2286000" y="41148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5" name="Line 35"/>
          <p:cNvSpPr>
            <a:spLocks noChangeShapeType="1"/>
          </p:cNvSpPr>
          <p:nvPr/>
        </p:nvSpPr>
        <p:spPr bwMode="auto">
          <a:xfrm flipH="1">
            <a:off x="4953000" y="40386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6" name="Line 36"/>
          <p:cNvSpPr>
            <a:spLocks noChangeShapeType="1"/>
          </p:cNvSpPr>
          <p:nvPr/>
        </p:nvSpPr>
        <p:spPr bwMode="auto">
          <a:xfrm>
            <a:off x="4267200" y="4800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7" name="Line 37"/>
          <p:cNvSpPr>
            <a:spLocks noChangeShapeType="1"/>
          </p:cNvSpPr>
          <p:nvPr/>
        </p:nvSpPr>
        <p:spPr bwMode="auto">
          <a:xfrm>
            <a:off x="4267200" y="5638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8" name="Text Box 38"/>
          <p:cNvSpPr txBox="1">
            <a:spLocks noChangeArrowheads="1"/>
          </p:cNvSpPr>
          <p:nvPr/>
        </p:nvSpPr>
        <p:spPr bwMode="auto">
          <a:xfrm>
            <a:off x="6553200" y="838200"/>
            <a:ext cx="1320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= Farmer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G = Goose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= fox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g = grain</a:t>
            </a:r>
          </a:p>
        </p:txBody>
      </p:sp>
      <p:sp>
        <p:nvSpPr>
          <p:cNvPr id="9249" name="Date Placeholder 1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7454BE-41B2-4E4F-9CE4-7F88266E4B2A}" type="datetime1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2/6/18</a:t>
            </a:fld>
            <a:endParaRPr lang="en-US" altLang="en-US" sz="1400"/>
          </a:p>
        </p:txBody>
      </p:sp>
      <p:sp>
        <p:nvSpPr>
          <p:cNvPr id="92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F05F26-CE6F-1645-B99A-731D5DD3F65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5408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2"/>
          <p:cNvSpPr>
            <a:spLocks noChangeArrowheads="1"/>
          </p:cNvSpPr>
          <p:nvPr/>
        </p:nvSpPr>
        <p:spPr bwMode="auto">
          <a:xfrm>
            <a:off x="3200400" y="2286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429000" y="3048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f G g --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3276600" y="10668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3505200" y="1143000"/>
            <a:ext cx="107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g – F G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3352800" y="19812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3581400" y="2057400"/>
            <a:ext cx="1162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f  g -- G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3505200" y="43434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3733800" y="4419600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G --F f g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3581400" y="51816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3810000" y="52578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G -- f g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3657600" y="61722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3886200" y="6248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-- F f G g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1447800" y="28194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10255" name="Text Box 15"/>
          <p:cNvSpPr txBox="1">
            <a:spLocks noChangeArrowheads="1"/>
          </p:cNvSpPr>
          <p:nvPr/>
        </p:nvSpPr>
        <p:spPr bwMode="auto">
          <a:xfrm>
            <a:off x="1676400" y="2895600"/>
            <a:ext cx="1162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-- F G g 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1447800" y="36576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1676400" y="37338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f G -- g</a:t>
            </a: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5181600" y="27432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5410200" y="2819400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g --F f G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5257800" y="3581400"/>
            <a:ext cx="1447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3300"/>
              </a:solidFill>
            </a:endParaRPr>
          </a:p>
        </p:txBody>
      </p:sp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5486400" y="36576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G g -- f</a:t>
            </a:r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3962400" y="68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>
            <a:off x="40386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 flipH="1">
            <a:off x="2133600" y="22860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4800600" y="2286000"/>
            <a:ext cx="1143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6" name="Line 26"/>
          <p:cNvSpPr>
            <a:spLocks noChangeShapeType="1"/>
          </p:cNvSpPr>
          <p:nvPr/>
        </p:nvSpPr>
        <p:spPr bwMode="auto">
          <a:xfrm>
            <a:off x="2133600" y="3276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>
            <a:off x="5943600" y="3200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8" name="Line 28"/>
          <p:cNvSpPr>
            <a:spLocks noChangeShapeType="1"/>
          </p:cNvSpPr>
          <p:nvPr/>
        </p:nvSpPr>
        <p:spPr bwMode="auto">
          <a:xfrm>
            <a:off x="2286000" y="41148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9" name="Line 29"/>
          <p:cNvSpPr>
            <a:spLocks noChangeShapeType="1"/>
          </p:cNvSpPr>
          <p:nvPr/>
        </p:nvSpPr>
        <p:spPr bwMode="auto">
          <a:xfrm flipH="1">
            <a:off x="4953000" y="40386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" name="Line 30"/>
          <p:cNvSpPr>
            <a:spLocks noChangeShapeType="1"/>
          </p:cNvSpPr>
          <p:nvPr/>
        </p:nvSpPr>
        <p:spPr bwMode="auto">
          <a:xfrm>
            <a:off x="4267200" y="4800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>
            <a:off x="4267200" y="5638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2" name="Text Box 32"/>
          <p:cNvSpPr txBox="1">
            <a:spLocks noChangeArrowheads="1"/>
          </p:cNvSpPr>
          <p:nvPr/>
        </p:nvSpPr>
        <p:spPr bwMode="auto">
          <a:xfrm>
            <a:off x="6553200" y="838200"/>
            <a:ext cx="1320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= Farmer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G = Goose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f = fox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/>
              <a:t>g = grain</a:t>
            </a:r>
          </a:p>
        </p:txBody>
      </p:sp>
      <p:sp>
        <p:nvSpPr>
          <p:cNvPr id="10273" name="Text Box 33"/>
          <p:cNvSpPr txBox="1">
            <a:spLocks noChangeArrowheads="1"/>
          </p:cNvSpPr>
          <p:nvPr/>
        </p:nvSpPr>
        <p:spPr bwMode="auto">
          <a:xfrm>
            <a:off x="152400" y="4241800"/>
            <a:ext cx="3124200" cy="2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Solution is now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almost obvious!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We still need an algorithm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that can efficiently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this representation to find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 path between two nodes</a:t>
            </a:r>
          </a:p>
        </p:txBody>
      </p:sp>
      <p:sp>
        <p:nvSpPr>
          <p:cNvPr id="102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DCB0F1-5797-B44F-838A-5AB18293B22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9826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Example Problem 2: Traveling between cities 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Cities: {S, A, B, C, D, E, F, G}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distance(S, A) = 3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distance(S, D) = 4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distance(D, A) = 5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distance(B, A) = 4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distance(D, E) = 2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distance(B, E) = 5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distance(E, F) = 4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distance(B, C) = 4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distance(F, G) = 3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4403725" y="3008313"/>
            <a:ext cx="40830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Find a path between S and 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Find all paths between S and 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Find shortest path between S and G</a:t>
            </a:r>
          </a:p>
        </p:txBody>
      </p:sp>
      <p:sp>
        <p:nvSpPr>
          <p:cNvPr id="11269" name="Date Placeholder 1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5E7F48-254E-3F4F-A615-14BDBFB73573}" type="datetime1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2/6/18</a:t>
            </a:fld>
            <a:endParaRPr lang="en-US" altLang="en-US" sz="1400"/>
          </a:p>
        </p:txBody>
      </p:sp>
      <p:sp>
        <p:nvSpPr>
          <p:cNvPr id="1127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Balaji Padmanabhan</a:t>
            </a:r>
          </a:p>
        </p:txBody>
      </p:sp>
      <p:sp>
        <p:nvSpPr>
          <p:cNvPr id="112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DCEE7A-E153-104A-A36F-1970DDC2311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244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Representation as a Graph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447800"/>
            <a:ext cx="8229600" cy="4032250"/>
          </a:xfrm>
          <a:noFill/>
        </p:spPr>
      </p:pic>
      <p:sp>
        <p:nvSpPr>
          <p:cNvPr id="12292" name="Date Placeholder 1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AAB4A7-D4B1-D340-8BF4-9131D0B66062}" type="datetime1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2/6/18</a:t>
            </a:fld>
            <a:endParaRPr lang="en-US" altLang="en-US" sz="1400"/>
          </a:p>
        </p:txBody>
      </p:sp>
      <p:sp>
        <p:nvSpPr>
          <p:cNvPr id="122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E7BF40-19D3-9643-9229-BFC839365E0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66593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AI Summary Part </a:t>
            </a:r>
            <a:r>
              <a:rPr lang="en-US" sz="3200" dirty="0" smtClean="0"/>
              <a:t>2</a:t>
            </a:r>
            <a:endParaRPr lang="en-US" altLang="en-US" sz="3600" dirty="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223" y="968188"/>
            <a:ext cx="9108141" cy="6526306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 smtClean="0"/>
              <a:t>Good representation is critical.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 smtClean="0"/>
              <a:t>Generalizes beyond AI and search algorithms. The representation issue asks how you might abstract unstructured problems into mechanisms that lend themselves to efficient pondering.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Graphs/Trees are common representations for many types of </a:t>
            </a:r>
            <a:r>
              <a:rPr lang="en-US" altLang="en-US" sz="2400" dirty="0" smtClean="0"/>
              <a:t>problems in AI</a:t>
            </a:r>
            <a:endParaRPr lang="en-US" alt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 smtClean="0"/>
              <a:t>which is why a lot of search algorithms are developed for these formalisms.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Think of “search” as systematic and efficient enumeration of the possible solutions.</a:t>
            </a:r>
          </a:p>
        </p:txBody>
      </p:sp>
    </p:spTree>
    <p:extLst>
      <p:ext uri="{BB962C8B-B14F-4D97-AF65-F5344CB8AC3E}">
        <p14:creationId xmlns:p14="http://schemas.microsoft.com/office/powerpoint/2010/main" val="2129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779"/>
            <a:ext cx="8229600" cy="7652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Basic Concepts in AI &amp;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2" y="1559860"/>
            <a:ext cx="8435788" cy="456630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Motivations for AI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Importance of good representation (for </a:t>
            </a:r>
            <a:r>
              <a:rPr lang="en-US" dirty="0" smtClean="0"/>
              <a:t>problem solving and algorithms)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b="1" u="sng" dirty="0" smtClean="0"/>
              <a:t>Complexity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 smtClean="0"/>
              <a:t>Link to Machine Learning</a:t>
            </a: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340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dirty="0" smtClean="0"/>
              <a:t>Algorithmic Concepts: Time </a:t>
            </a:r>
            <a:r>
              <a:rPr lang="en-US" altLang="en-US" dirty="0" smtClean="0"/>
              <a:t>and Space Complexity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The “Big O” notation is used to indicate how long (or how much space) a program will take as a function of the inputs to the program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Bubble sort is O(n</a:t>
            </a:r>
            <a:r>
              <a:rPr lang="en-US" altLang="en-US" sz="2400" baseline="30000" dirty="0" smtClean="0"/>
              <a:t>2</a:t>
            </a:r>
            <a:r>
              <a:rPr lang="en-US" altLang="en-US" sz="2400" dirty="0" smtClean="0"/>
              <a:t>) for instance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Careful analyses of the algorithm can help you identify the number of steps, as a function of an input</a:t>
            </a:r>
          </a:p>
        </p:txBody>
      </p:sp>
    </p:spTree>
    <p:extLst>
      <p:ext uri="{BB962C8B-B14F-4D97-AF65-F5344CB8AC3E}">
        <p14:creationId xmlns:p14="http://schemas.microsoft.com/office/powerpoint/2010/main" val="15078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 smtClean="0"/>
              <a:t>Some background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 smtClean="0"/>
              <a:t>Artificial Intelligence and Problem </a:t>
            </a:r>
            <a:r>
              <a:rPr lang="en-US" altLang="en-US" sz="2800" dirty="0" smtClean="0"/>
              <a:t>Solving (70s, 80s and early 90s)</a:t>
            </a:r>
            <a:endParaRPr lang="en-US" altLang="en-US" sz="2800" dirty="0" smtClean="0"/>
          </a:p>
          <a:p>
            <a:pPr eaLnBrk="1" hangingPunct="1">
              <a:defRPr/>
            </a:pPr>
            <a:endParaRPr lang="en-US" altLang="en-US" sz="2800" dirty="0" smtClean="0"/>
          </a:p>
          <a:p>
            <a:pPr eaLnBrk="1" hangingPunct="1">
              <a:defRPr/>
            </a:pPr>
            <a:r>
              <a:rPr lang="en-US" altLang="en-US" sz="2800" dirty="0" smtClean="0"/>
              <a:t>Problems: </a:t>
            </a:r>
          </a:p>
          <a:p>
            <a:pPr lvl="1" eaLnBrk="1" hangingPunct="1">
              <a:defRPr/>
            </a:pPr>
            <a:r>
              <a:rPr lang="en-US" altLang="en-US" sz="2400" dirty="0" smtClean="0"/>
              <a:t>Moving blocks around a room</a:t>
            </a:r>
          </a:p>
          <a:p>
            <a:pPr lvl="1" eaLnBrk="1" hangingPunct="1">
              <a:defRPr/>
            </a:pPr>
            <a:r>
              <a:rPr lang="en-US" altLang="en-US" sz="2400" dirty="0" smtClean="0"/>
              <a:t>Cooking recipes</a:t>
            </a:r>
          </a:p>
          <a:p>
            <a:pPr lvl="1" eaLnBrk="1" hangingPunct="1">
              <a:defRPr/>
            </a:pPr>
            <a:r>
              <a:rPr lang="en-US" altLang="en-US" sz="2400" dirty="0" smtClean="0"/>
              <a:t>Playing chess</a:t>
            </a:r>
          </a:p>
          <a:p>
            <a:pPr lvl="1" eaLnBrk="1" hangingPunct="1">
              <a:defRPr/>
            </a:pPr>
            <a:r>
              <a:rPr lang="en-US" altLang="en-US" sz="2400" dirty="0" smtClean="0"/>
              <a:t>Finding paths</a:t>
            </a:r>
          </a:p>
          <a:p>
            <a:pPr lvl="1" eaLnBrk="1" hangingPunct="1">
              <a:defRPr/>
            </a:pPr>
            <a:r>
              <a:rPr lang="en-US" altLang="en-US" sz="2400" dirty="0" smtClean="0"/>
              <a:t>Generalizing from examples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sz="2000" dirty="0" smtClean="0"/>
              <a:t>Also “concept learning” in a spawned field called “Machine Learning”, which in part spawned “Data Mining”</a:t>
            </a:r>
          </a:p>
          <a:p>
            <a:pPr lvl="2" eaLnBrk="1" hangingPunct="1">
              <a:buFontTx/>
              <a:buNone/>
              <a:defRPr/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080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smtClean="0"/>
              <a:t>NP Completeness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10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http://</a:t>
            </a:r>
            <a:r>
              <a:rPr lang="en-US" altLang="en-US" sz="2400" dirty="0" err="1" smtClean="0"/>
              <a:t>www.ics.uci.edu</a:t>
            </a:r>
            <a:r>
              <a:rPr lang="en-US" altLang="en-US" sz="2400" dirty="0" smtClean="0"/>
              <a:t>/~</a:t>
            </a:r>
            <a:r>
              <a:rPr lang="en-US" altLang="en-US" sz="2400" dirty="0" err="1" smtClean="0"/>
              <a:t>eppstein</a:t>
            </a:r>
            <a:r>
              <a:rPr lang="en-US" altLang="en-US" sz="2400" dirty="0" smtClean="0"/>
              <a:t>/161/960312.html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As previously discussed, algorithms that solve problems in a polynomial (as a function of inputs) are acceptable as “efficient”.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 smtClean="0"/>
              <a:t>Often we want to do much better, linear, log </a:t>
            </a:r>
            <a:r>
              <a:rPr lang="en-US" altLang="en-US" sz="2000" dirty="0" err="1" smtClean="0"/>
              <a:t>etc</a:t>
            </a:r>
            <a:endParaRPr lang="en-US" altLang="en-US" sz="20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NP Completeness implies that a problem is so hard that it cannot be solved efficiently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 smtClean="0"/>
              <a:t>What to do?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 smtClean="0"/>
              <a:t>Go with an exhaustive (non-efficient) approach anyway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 smtClean="0"/>
              <a:t>Use heuristics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 smtClean="0"/>
              <a:t>Try to redefine the problem, perhaps some additional caveat might make this </a:t>
            </a:r>
            <a:r>
              <a:rPr lang="en-US" altLang="en-US" sz="2000" dirty="0" err="1" smtClean="0"/>
              <a:t>solveable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436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779"/>
            <a:ext cx="8229600" cy="7652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Basic Concepts in AI &amp;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2" y="1559860"/>
            <a:ext cx="8435788" cy="456630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Motivations for AI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Importance of good representation (for </a:t>
            </a:r>
            <a:r>
              <a:rPr lang="en-US" dirty="0" smtClean="0"/>
              <a:t>problem solving and algorithms)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Complexity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b="1" u="sng" dirty="0" smtClean="0"/>
              <a:t>Link to Machine Learning</a:t>
            </a:r>
            <a:endParaRPr lang="en-US" b="1" u="sng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54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56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4" y="1219200"/>
            <a:ext cx="8489576" cy="4906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Always had the focus on learning from data.</a:t>
            </a:r>
          </a:p>
          <a:p>
            <a:pPr lvl="1"/>
            <a:r>
              <a:rPr lang="en-US" dirty="0" smtClean="0"/>
              <a:t>In a sense, some view it as a subset of AI</a:t>
            </a:r>
          </a:p>
          <a:p>
            <a:endParaRPr lang="en-US" dirty="0" smtClean="0"/>
          </a:p>
          <a:p>
            <a:r>
              <a:rPr lang="en-US" dirty="0" smtClean="0"/>
              <a:t>If you had data on specific instance, can you draw generalizations from it?</a:t>
            </a:r>
          </a:p>
          <a:p>
            <a:pPr lvl="1"/>
            <a:r>
              <a:rPr lang="en-US" dirty="0" smtClean="0"/>
              <a:t>Learning models given specific instances or “inductive learning”</a:t>
            </a:r>
          </a:p>
          <a:p>
            <a:endParaRPr lang="en-US" dirty="0" smtClean="0"/>
          </a:p>
          <a:p>
            <a:r>
              <a:rPr lang="en-US" dirty="0" smtClean="0"/>
              <a:t>Concept Learning and Neural Networks in the early 80s captured both symbolic and connectionist approaches</a:t>
            </a:r>
          </a:p>
          <a:p>
            <a:endParaRPr lang="en-US" dirty="0"/>
          </a:p>
          <a:p>
            <a:r>
              <a:rPr lang="en-US" dirty="0" smtClean="0"/>
              <a:t>90s onward was an explosion in machine learning algorithms (that learn from data)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52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between the two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</a:p>
          <a:p>
            <a:pPr lvl="1"/>
            <a:r>
              <a:rPr lang="en-US" dirty="0" smtClean="0"/>
              <a:t>Problem solving and knowledge discovery both need good representations</a:t>
            </a:r>
          </a:p>
          <a:p>
            <a:pPr lvl="1"/>
            <a:r>
              <a:rPr lang="en-US" dirty="0" smtClean="0"/>
              <a:t>In machine learning the representation issue is what form a model learned from data may take</a:t>
            </a:r>
          </a:p>
          <a:p>
            <a:pPr lvl="2"/>
            <a:r>
              <a:rPr lang="en-US" dirty="0" smtClean="0"/>
              <a:t>Is it a network, a tree, a regression and so on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06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between the two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Symbolic vs Connectionist Thinking</a:t>
            </a:r>
          </a:p>
          <a:p>
            <a:pPr lvl="1"/>
            <a:r>
              <a:rPr lang="en-US" dirty="0" smtClean="0"/>
              <a:t>AI had expert systems with symbolic knowledge. </a:t>
            </a:r>
          </a:p>
          <a:p>
            <a:pPr lvl="1"/>
            <a:r>
              <a:rPr lang="en-US" dirty="0" smtClean="0"/>
              <a:t>AI had neural networks with connectionist ideas</a:t>
            </a:r>
          </a:p>
          <a:p>
            <a:pPr lvl="1"/>
            <a:r>
              <a:rPr lang="en-US" dirty="0" smtClean="0"/>
              <a:t>Machine learning discovers models that map to symbolic knowledge (decision trees)</a:t>
            </a:r>
          </a:p>
          <a:p>
            <a:pPr lvl="1"/>
            <a:r>
              <a:rPr lang="en-US" dirty="0" smtClean="0"/>
              <a:t>Machine learning learns neural networks given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55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between the two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Heuristic Algorithms</a:t>
            </a:r>
          </a:p>
          <a:p>
            <a:pPr lvl="1"/>
            <a:r>
              <a:rPr lang="en-US" dirty="0" smtClean="0"/>
              <a:t>AI had many to solve abstract search problems</a:t>
            </a:r>
          </a:p>
          <a:p>
            <a:pPr lvl="1"/>
            <a:r>
              <a:rPr lang="en-US" dirty="0" smtClean="0"/>
              <a:t>Machine learning algorithms are based on heuristic search procedures. Many use variants of greedy hill climbing to find their “best”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74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AI, Machine Learning and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573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First, what is data science?</a:t>
            </a:r>
          </a:p>
          <a:p>
            <a:endParaRPr lang="en-US" dirty="0"/>
          </a:p>
          <a:p>
            <a:r>
              <a:rPr lang="en-US" dirty="0" smtClean="0"/>
              <a:t>Connectionist models such as neural networks or deep learning models, when learned from data have strong flavors of both AI and machine learning.</a:t>
            </a:r>
          </a:p>
          <a:p>
            <a:endParaRPr lang="en-US" dirty="0"/>
          </a:p>
          <a:p>
            <a:r>
              <a:rPr lang="en-US" dirty="0" smtClean="0"/>
              <a:t>Machine learning models (of any kind), when learned from data and used in “automation” create the kind of human intelligence AI was interested in mimicking in the very first 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26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Programming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DSP Today = Algorithms + Data + Custom Logic (scripts) </a:t>
            </a:r>
          </a:p>
          <a:p>
            <a:endParaRPr lang="en-US" dirty="0"/>
          </a:p>
          <a:p>
            <a:r>
              <a:rPr lang="en-US" dirty="0" smtClean="0"/>
              <a:t>The “custom logic” is how you combine many canned machine learning algorithms with your data to generate insights and solutions specific to your “use case”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36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271" y="273096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Convergence of Machine Learning and AI Concepts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86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84" y="823244"/>
            <a:ext cx="4822630" cy="3213047"/>
          </a:xfrm>
        </p:spPr>
      </p:pic>
    </p:spTree>
    <p:extLst>
      <p:ext uri="{BB962C8B-B14F-4D97-AF65-F5344CB8AC3E}">
        <p14:creationId xmlns:p14="http://schemas.microsoft.com/office/powerpoint/2010/main" val="119777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310" y="1600200"/>
            <a:ext cx="6665380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26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84" y="823244"/>
            <a:ext cx="4822630" cy="32130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20" y="4494409"/>
            <a:ext cx="8490403" cy="127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 smtClean="0"/>
              <a:t>Motivation 1 for AI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5410200"/>
          </a:xfrm>
        </p:spPr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altLang="en-US" sz="2800" dirty="0" smtClean="0"/>
              <a:t>Building machines that demonstrate human intelligence.</a:t>
            </a:r>
          </a:p>
          <a:p>
            <a:pPr eaLnBrk="1" hangingPunct="1">
              <a:buFontTx/>
              <a:buNone/>
              <a:defRPr/>
            </a:pPr>
            <a:endParaRPr lang="en-US" altLang="en-US" sz="2800" dirty="0" smtClean="0"/>
          </a:p>
          <a:p>
            <a:pPr lvl="2" eaLnBrk="1" hangingPunct="1">
              <a:defRPr/>
            </a:pPr>
            <a:r>
              <a:rPr lang="en-US" altLang="en-US" sz="2800" dirty="0" smtClean="0"/>
              <a:t>Turing Test, named after Alan Turing</a:t>
            </a:r>
          </a:p>
          <a:p>
            <a:pPr lvl="2" eaLnBrk="1" hangingPunct="1">
              <a:defRPr/>
            </a:pPr>
            <a:endParaRPr lang="en-US" altLang="en-US" sz="2800" dirty="0" smtClean="0"/>
          </a:p>
          <a:p>
            <a:pPr lvl="2" eaLnBrk="1" hangingPunct="1">
              <a:defRPr/>
            </a:pPr>
            <a:r>
              <a:rPr lang="en-US" altLang="en-US" sz="2800" dirty="0" smtClean="0">
                <a:hlinkClick r:id="rId2"/>
              </a:rPr>
              <a:t>Eliza</a:t>
            </a:r>
            <a:r>
              <a:rPr lang="en-US" altLang="en-US" sz="2800" dirty="0" smtClean="0"/>
              <a:t>, was one of the first rule-based programs that could “talk” like a human.</a:t>
            </a:r>
          </a:p>
          <a:p>
            <a:pPr lvl="2" eaLnBrk="1" hangingPunct="1">
              <a:buFontTx/>
              <a:buNone/>
              <a:defRPr/>
            </a:pPr>
            <a:endParaRPr lang="en-US" altLang="en-US" sz="2800" dirty="0" smtClean="0"/>
          </a:p>
          <a:p>
            <a:pPr lvl="2" eaLnBrk="1" hangingPunct="1">
              <a:defRPr/>
            </a:pPr>
            <a:r>
              <a:rPr lang="en-US" altLang="en-US" sz="2800" dirty="0" smtClean="0"/>
              <a:t>Example rule in such a script: </a:t>
            </a:r>
          </a:p>
          <a:p>
            <a:pPr lvl="3" eaLnBrk="1" hangingPunct="1">
              <a:defRPr/>
            </a:pPr>
            <a:r>
              <a:rPr lang="en-US" altLang="en-US" sz="2400" dirty="0" smtClean="0"/>
              <a:t>My </a:t>
            </a:r>
            <a:r>
              <a:rPr lang="en-US" altLang="en-US" sz="2400" i="1" dirty="0" smtClean="0"/>
              <a:t>family-member</a:t>
            </a:r>
            <a:r>
              <a:rPr lang="en-US" altLang="en-US" sz="2400" dirty="0" smtClean="0"/>
              <a:t> is Y </a:t>
            </a:r>
            <a:r>
              <a:rPr lang="en-US" altLang="en-US" sz="2400" dirty="0" smtClean="0">
                <a:sym typeface="Wingdings" charset="2"/>
              </a:rPr>
              <a:t></a:t>
            </a:r>
            <a:r>
              <a:rPr lang="en-US" altLang="en-US" sz="2400" dirty="0" smtClean="0"/>
              <a:t> (Who else in your family is Y?) </a:t>
            </a:r>
          </a:p>
          <a:p>
            <a:pPr lvl="3" eaLnBrk="1" hangingPunct="1">
              <a:buFontTx/>
              <a:buNone/>
              <a:defRPr/>
            </a:pPr>
            <a:endParaRPr lang="en-US" altLang="en-US" sz="1800" dirty="0" smtClean="0"/>
          </a:p>
          <a:p>
            <a:pPr eaLnBrk="1" hangingPunct="1">
              <a:defRPr/>
            </a:pPr>
            <a:r>
              <a:rPr lang="en-US" altLang="en-US" sz="2800" dirty="0" smtClean="0"/>
              <a:t>Methodology: Natural language processing, formal logic, rule-based expert systems etc.</a:t>
            </a:r>
          </a:p>
          <a:p>
            <a:pPr lvl="2" eaLnBrk="1" hangingPunct="1">
              <a:defRPr/>
            </a:pPr>
            <a:endParaRPr lang="en-US" altLang="en-US" sz="2000" dirty="0" smtClean="0"/>
          </a:p>
          <a:p>
            <a:pPr eaLnBrk="1" hangingPunct="1">
              <a:defRPr/>
            </a:pP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063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37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Demonstrating Human Intelligence - 1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63" y="868364"/>
            <a:ext cx="7137523" cy="53531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06432" y="6451272"/>
            <a:ext cx="576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MYCIN Example from http</a:t>
            </a:r>
            <a:r>
              <a:rPr lang="en-US" dirty="0"/>
              <a:t>://</a:t>
            </a:r>
            <a:r>
              <a:rPr lang="en-US" dirty="0" err="1"/>
              <a:t>slideplayer.com</a:t>
            </a:r>
            <a:r>
              <a:rPr lang="en-US" dirty="0"/>
              <a:t>/slide/3291839/</a:t>
            </a:r>
          </a:p>
        </p:txBody>
      </p:sp>
    </p:spTree>
    <p:extLst>
      <p:ext uri="{BB962C8B-B14F-4D97-AF65-F5344CB8AC3E}">
        <p14:creationId xmlns:p14="http://schemas.microsoft.com/office/powerpoint/2010/main" val="125715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37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Demonstrating Human Intelligence - 2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4" descr="knight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8" y="1163918"/>
            <a:ext cx="8628706" cy="532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94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Theme/Debate in Artificial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Symbolic vs Connectionist Approaches</a:t>
            </a:r>
          </a:p>
          <a:p>
            <a:pPr lvl="1"/>
            <a:r>
              <a:rPr lang="en-US" dirty="0" smtClean="0"/>
              <a:t>Which is better?</a:t>
            </a:r>
          </a:p>
          <a:p>
            <a:pPr lvl="1"/>
            <a:endParaRPr lang="en-US" dirty="0"/>
          </a:p>
          <a:p>
            <a:r>
              <a:rPr lang="en-US" dirty="0" smtClean="0"/>
              <a:t>Symbolic</a:t>
            </a:r>
          </a:p>
          <a:p>
            <a:pPr lvl="1"/>
            <a:r>
              <a:rPr lang="en-US" dirty="0" smtClean="0"/>
              <a:t>Knowledge in the form of rules, or expressions based on symbols and formal logic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Connectionist</a:t>
            </a:r>
          </a:p>
          <a:p>
            <a:pPr lvl="1"/>
            <a:r>
              <a:rPr lang="en-US" dirty="0" smtClean="0"/>
              <a:t>Neural architectures and optimizing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7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3200" smtClean="0"/>
              <a:t>Motivation 2: Combinatorial optimization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686800" cy="54864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  <a:defRPr/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 smtClean="0"/>
              <a:t>Searching through a large discrete “search space” of solutions to find the best solution to a problem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8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 smtClean="0"/>
              <a:t>Some search algorithms </a:t>
            </a:r>
            <a:r>
              <a:rPr lang="en-US" altLang="en-US" sz="2800" b="1" u="sng" dirty="0" smtClean="0"/>
              <a:t>can be guaranteed</a:t>
            </a:r>
            <a:r>
              <a:rPr lang="en-US" altLang="en-US" sz="2800" dirty="0" smtClean="0"/>
              <a:t> to find the optimal solution “</a:t>
            </a:r>
            <a:r>
              <a:rPr lang="en-US" altLang="en-US" sz="2800" i="1" dirty="0" smtClean="0"/>
              <a:t>in reasonable time</a:t>
            </a:r>
            <a:r>
              <a:rPr lang="en-US" altLang="en-US" sz="2800" dirty="0" smtClean="0"/>
              <a:t>”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2800" dirty="0" smtClean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 smtClean="0"/>
              <a:t>E.g. </a:t>
            </a:r>
            <a:r>
              <a:rPr lang="en-US" altLang="en-US" sz="2400" dirty="0" err="1" smtClean="0"/>
              <a:t>Djikstra’s</a:t>
            </a:r>
            <a:r>
              <a:rPr lang="en-US" altLang="en-US" sz="2400" dirty="0" smtClean="0"/>
              <a:t> algorithm to find the shortest path between two vertices in a graph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2400" dirty="0" smtClean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 smtClean="0"/>
              <a:t>O((</a:t>
            </a:r>
            <a:r>
              <a:rPr lang="en-US" altLang="en-US" sz="2400" dirty="0" err="1" smtClean="0"/>
              <a:t>m+n</a:t>
            </a:r>
            <a:r>
              <a:rPr lang="en-US" altLang="en-US" sz="2400" dirty="0" smtClean="0"/>
              <a:t>).</a:t>
            </a:r>
            <a:r>
              <a:rPr lang="en-US" altLang="en-US" sz="2400" dirty="0" err="1" smtClean="0"/>
              <a:t>logn</a:t>
            </a:r>
            <a:r>
              <a:rPr lang="en-US" altLang="en-US" sz="2400" dirty="0" smtClean="0"/>
              <a:t>), where n is the number of nodes in the graph and m the number of edges. </a:t>
            </a:r>
          </a:p>
        </p:txBody>
      </p:sp>
    </p:spTree>
    <p:extLst>
      <p:ext uri="{BB962C8B-B14F-4D97-AF65-F5344CB8AC3E}">
        <p14:creationId xmlns:p14="http://schemas.microsoft.com/office/powerpoint/2010/main" val="153054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1874</Words>
  <Application>Microsoft Macintosh PowerPoint</Application>
  <PresentationFormat>On-screen Show (4:3)</PresentationFormat>
  <Paragraphs>334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Symbol</vt:lpstr>
      <vt:lpstr>Arial</vt:lpstr>
      <vt:lpstr>Calibri</vt:lpstr>
      <vt:lpstr>Wingdings</vt:lpstr>
      <vt:lpstr>Office Theme</vt:lpstr>
      <vt:lpstr>AI, Machine Learning and Data Science  A Quick Stroll Through Time</vt:lpstr>
      <vt:lpstr>Basic Concepts in AI &amp; Algorithms</vt:lpstr>
      <vt:lpstr>Some background</vt:lpstr>
      <vt:lpstr>PowerPoint Presentation</vt:lpstr>
      <vt:lpstr>Motivation 1 for AI</vt:lpstr>
      <vt:lpstr>Demonstrating Human Intelligence - 1</vt:lpstr>
      <vt:lpstr>Demonstrating Human Intelligence - 2</vt:lpstr>
      <vt:lpstr>One Theme/Debate in Artificial Intelligence</vt:lpstr>
      <vt:lpstr>Motivation 2: Combinatorial optimization</vt:lpstr>
      <vt:lpstr>Motivation 2: Combinatorial optimization</vt:lpstr>
      <vt:lpstr>Motivation 2: Combinatorial optimization</vt:lpstr>
      <vt:lpstr>Hill Climbing Heuristic in Combinatorial Optimization</vt:lpstr>
      <vt:lpstr>Hard Terrains (Dhar and Stein)</vt:lpstr>
      <vt:lpstr>Hill Climbing</vt:lpstr>
      <vt:lpstr>Randomized Hill Climbing</vt:lpstr>
      <vt:lpstr>Simulated Annealing</vt:lpstr>
      <vt:lpstr>Simulated Annealing: Setting the probability of accepting bad moves</vt:lpstr>
      <vt:lpstr>AI Summary Part 1</vt:lpstr>
      <vt:lpstr>PowerPoint Presentation</vt:lpstr>
      <vt:lpstr>Basic Concepts in AI &amp; Algorithms</vt:lpstr>
      <vt:lpstr>Representation in Artificial Intelligence</vt:lpstr>
      <vt:lpstr>Graph Formalism</vt:lpstr>
      <vt:lpstr>PowerPoint Presentation</vt:lpstr>
      <vt:lpstr>PowerPoint Presentation</vt:lpstr>
      <vt:lpstr>Example Problem 2: Traveling between cities  </vt:lpstr>
      <vt:lpstr>Representation as a Graph</vt:lpstr>
      <vt:lpstr>AI Summary Part 2</vt:lpstr>
      <vt:lpstr>Basic Concepts in AI &amp; Algorithms</vt:lpstr>
      <vt:lpstr>Algorithmic Concepts: Time and Space Complexity</vt:lpstr>
      <vt:lpstr>NP Completeness</vt:lpstr>
      <vt:lpstr>Basic Concepts in AI &amp; Algorithms</vt:lpstr>
      <vt:lpstr>Machine Learning</vt:lpstr>
      <vt:lpstr>Links between the two fields</vt:lpstr>
      <vt:lpstr>Links between the two fields</vt:lpstr>
      <vt:lpstr>Links between the two fields</vt:lpstr>
      <vt:lpstr>AI, Machine Learning and Data Science</vt:lpstr>
      <vt:lpstr>Data Science Programming Today</vt:lpstr>
      <vt:lpstr>Convergence of Machine Learning and AI Concepts today</vt:lpstr>
      <vt:lpstr>PowerPoint Presentation</vt:lpstr>
      <vt:lpstr>PowerPoint Presentation</vt:lpstr>
    </vt:vector>
  </TitlesOfParts>
  <Company>University of South Florida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Todd</dc:creator>
  <cp:lastModifiedBy>Microsoft Office User</cp:lastModifiedBy>
  <cp:revision>157</cp:revision>
  <dcterms:created xsi:type="dcterms:W3CDTF">2012-01-11T16:22:55Z</dcterms:created>
  <dcterms:modified xsi:type="dcterms:W3CDTF">2018-02-07T03:50:47Z</dcterms:modified>
</cp:coreProperties>
</file>